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4" r:id="rId11"/>
    <p:sldId id="273" r:id="rId12"/>
    <p:sldId id="265" r:id="rId13"/>
    <p:sldId id="266" r:id="rId14"/>
    <p:sldId id="267" r:id="rId15"/>
    <p:sldId id="268"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60"/>
  </p:normalViewPr>
  <p:slideViewPr>
    <p:cSldViewPr snapToGrid="0">
      <p:cViewPr varScale="1">
        <p:scale>
          <a:sx n="62" d="100"/>
          <a:sy n="62" d="100"/>
        </p:scale>
        <p:origin x="10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D203-F395-2C94-88BD-879F844F37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404F18-FD14-9E13-AA1F-2D908EA6EB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AE33D8-4219-B5CD-75BD-540A64B1FB86}"/>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5" name="Footer Placeholder 4">
            <a:extLst>
              <a:ext uri="{FF2B5EF4-FFF2-40B4-BE49-F238E27FC236}">
                <a16:creationId xmlns:a16="http://schemas.microsoft.com/office/drawing/2014/main" id="{514055D0-5E57-6629-CA59-945C541F4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67778-3057-6D7D-434F-7D67D659E628}"/>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49202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9CA5-9094-3AC2-45B9-E822F37989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2F1E7-C17A-613F-1AF9-0A853AA4E8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4834A-1F85-1D2A-C670-A25C18AD67D9}"/>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5" name="Footer Placeholder 4">
            <a:extLst>
              <a:ext uri="{FF2B5EF4-FFF2-40B4-BE49-F238E27FC236}">
                <a16:creationId xmlns:a16="http://schemas.microsoft.com/office/drawing/2014/main" id="{4E0046FC-9B43-9F7B-4593-DE4BB2C37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3555B-44D4-7CF1-A2F7-57A075B2B482}"/>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268311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E0625-C8F5-C8D1-8236-15EB60549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42F325-0FD0-77FB-63BA-8A44BC98E9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BA7A2-0DA2-55D8-7A27-1BD9EF77E392}"/>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5" name="Footer Placeholder 4">
            <a:extLst>
              <a:ext uri="{FF2B5EF4-FFF2-40B4-BE49-F238E27FC236}">
                <a16:creationId xmlns:a16="http://schemas.microsoft.com/office/drawing/2014/main" id="{0A68C9E8-EB5D-139E-4467-4F59D6AA9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CF6A7-55A7-1215-FBB4-93CBCE56AFD8}"/>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1879462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1EBC-6E0F-EF9B-F07D-7F2479DDD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3BE25F-5B71-DA50-778E-FC3DEB8D9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0A5DA-1939-C415-AD7D-3A371BF05324}"/>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5" name="Footer Placeholder 4">
            <a:extLst>
              <a:ext uri="{FF2B5EF4-FFF2-40B4-BE49-F238E27FC236}">
                <a16:creationId xmlns:a16="http://schemas.microsoft.com/office/drawing/2014/main" id="{1EF6DA88-8B89-4599-155E-EB5C90E51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5EF2B-0A6C-8115-9CEB-DD87BD8A4802}"/>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107799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6304-211B-44F9-A6C0-308FB5C4D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F6896E-4B34-41E9-03E4-5F9D7A9C0C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1E2A62-5D92-D41C-12BB-8A9F3C5E7A16}"/>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5" name="Footer Placeholder 4">
            <a:extLst>
              <a:ext uri="{FF2B5EF4-FFF2-40B4-BE49-F238E27FC236}">
                <a16:creationId xmlns:a16="http://schemas.microsoft.com/office/drawing/2014/main" id="{E96424BC-6D78-5E8F-D739-7B52924CF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69B6D-1F76-6298-8DBE-4C17CC53FC9B}"/>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295372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F6AD-8D1C-3B65-E7C0-660AA2F34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FB77B-9C46-6F08-97ED-EDD7752228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D45B-65C8-90B2-804B-3217CDB47F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F3134-2BEE-7FE3-2066-6B5E0D572F91}"/>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6" name="Footer Placeholder 5">
            <a:extLst>
              <a:ext uri="{FF2B5EF4-FFF2-40B4-BE49-F238E27FC236}">
                <a16:creationId xmlns:a16="http://schemas.microsoft.com/office/drawing/2014/main" id="{E8504B98-1B7E-6C14-F074-ECB85BA0F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B0EEED-AE97-135A-06AA-D5C97DF4565E}"/>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58451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07E4-24A3-9A37-1E99-005BBFAC9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921791-35F4-1ABE-F7F5-CB07A097D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085E-301F-68CF-33BF-2CEBEDB3AC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D4B4C5-F006-6198-5F90-2393D7EDC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4592E-CA4F-F48B-A63B-C7FFFC21BE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021121-0FB2-CDE2-3436-FF7629DF4784}"/>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8" name="Footer Placeholder 7">
            <a:extLst>
              <a:ext uri="{FF2B5EF4-FFF2-40B4-BE49-F238E27FC236}">
                <a16:creationId xmlns:a16="http://schemas.microsoft.com/office/drawing/2014/main" id="{9A11438D-A8AB-41E2-85B5-F09780984E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E98CF2-BFE2-D017-914D-8D139E5A932E}"/>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224846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5722-5E3E-7C68-DB96-CC2908B227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A60ADC-093B-3B9F-9E55-A7F8B6C5F21A}"/>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4" name="Footer Placeholder 3">
            <a:extLst>
              <a:ext uri="{FF2B5EF4-FFF2-40B4-BE49-F238E27FC236}">
                <a16:creationId xmlns:a16="http://schemas.microsoft.com/office/drawing/2014/main" id="{05612731-85A3-FFF0-E886-DE4CF00BB8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7E8585-9663-DA89-6FE1-0DCE035AC07F}"/>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3449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80DB8-FBA4-CCF7-B6D0-778CAEE9916D}"/>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3" name="Footer Placeholder 2">
            <a:extLst>
              <a:ext uri="{FF2B5EF4-FFF2-40B4-BE49-F238E27FC236}">
                <a16:creationId xmlns:a16="http://schemas.microsoft.com/office/drawing/2014/main" id="{82C4EBB9-4B5C-5AC3-0F6D-E2A75D79C4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6BC5D8-87B0-8BBC-232A-E2AC1A377CEB}"/>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342143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0B6E-19AB-4381-E8FE-C72FFA2B6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1305C3-BAEB-476B-26F6-8B5C8C7B4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5B9C4-0D84-B7E8-5585-2CE5499EF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8E5E1-7363-53D8-B4A0-0A3DE8526733}"/>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6" name="Footer Placeholder 5">
            <a:extLst>
              <a:ext uri="{FF2B5EF4-FFF2-40B4-BE49-F238E27FC236}">
                <a16:creationId xmlns:a16="http://schemas.microsoft.com/office/drawing/2014/main" id="{F899ECFE-4D5E-9B50-814B-844FC970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EB039-0C30-4131-05C0-F66045013B0A}"/>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359140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5BB2-DE70-C229-2A40-7C5B706F1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88E0ED-556E-C088-DB90-CD6935F5E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3F6F3B-61B8-B8AE-1F6D-A33572E2A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1C33B-93AD-AB54-F4FF-BF01877F1B88}"/>
              </a:ext>
            </a:extLst>
          </p:cNvPr>
          <p:cNvSpPr>
            <a:spLocks noGrp="1"/>
          </p:cNvSpPr>
          <p:nvPr>
            <p:ph type="dt" sz="half" idx="10"/>
          </p:nvPr>
        </p:nvSpPr>
        <p:spPr/>
        <p:txBody>
          <a:bodyPr/>
          <a:lstStyle/>
          <a:p>
            <a:fld id="{1EC3AEA5-A987-4667-82AD-0DB256D47BD9}" type="datetimeFigureOut">
              <a:rPr lang="en-US" smtClean="0"/>
              <a:t>5/21/2024</a:t>
            </a:fld>
            <a:endParaRPr lang="en-US"/>
          </a:p>
        </p:txBody>
      </p:sp>
      <p:sp>
        <p:nvSpPr>
          <p:cNvPr id="6" name="Footer Placeholder 5">
            <a:extLst>
              <a:ext uri="{FF2B5EF4-FFF2-40B4-BE49-F238E27FC236}">
                <a16:creationId xmlns:a16="http://schemas.microsoft.com/office/drawing/2014/main" id="{4B760473-CFBA-E335-1B85-86146E64D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FF180-CE74-F22E-6EE6-623294967F33}"/>
              </a:ext>
            </a:extLst>
          </p:cNvPr>
          <p:cNvSpPr>
            <a:spLocks noGrp="1"/>
          </p:cNvSpPr>
          <p:nvPr>
            <p:ph type="sldNum" sz="quarter" idx="12"/>
          </p:nvPr>
        </p:nvSpPr>
        <p:spPr/>
        <p:txBody>
          <a:bodyPr/>
          <a:lstStyle/>
          <a:p>
            <a:fld id="{B60AC143-692F-4EDF-9139-E4BC4E252A41}" type="slidenum">
              <a:rPr lang="en-US" smtClean="0"/>
              <a:t>‹#›</a:t>
            </a:fld>
            <a:endParaRPr lang="en-US"/>
          </a:p>
        </p:txBody>
      </p:sp>
    </p:spTree>
    <p:extLst>
      <p:ext uri="{BB962C8B-B14F-4D97-AF65-F5344CB8AC3E}">
        <p14:creationId xmlns:p14="http://schemas.microsoft.com/office/powerpoint/2010/main" val="27119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32366-27D1-1945-3D0C-CC75955F77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1646B-842D-54D5-CD69-ACF68EA6F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E1F40-8168-C0A6-67E5-16B1A3255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C3AEA5-A987-4667-82AD-0DB256D47BD9}" type="datetimeFigureOut">
              <a:rPr lang="en-US" smtClean="0"/>
              <a:t>5/21/2024</a:t>
            </a:fld>
            <a:endParaRPr lang="en-US"/>
          </a:p>
        </p:txBody>
      </p:sp>
      <p:sp>
        <p:nvSpPr>
          <p:cNvPr id="5" name="Footer Placeholder 4">
            <a:extLst>
              <a:ext uri="{FF2B5EF4-FFF2-40B4-BE49-F238E27FC236}">
                <a16:creationId xmlns:a16="http://schemas.microsoft.com/office/drawing/2014/main" id="{3927A3FB-A1E1-B734-7533-F4F968FC8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8D21E4-EA17-997F-B973-C02186C1C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0AC143-692F-4EDF-9139-E4BC4E252A41}" type="slidenum">
              <a:rPr lang="en-US" smtClean="0"/>
              <a:t>‹#›</a:t>
            </a:fld>
            <a:endParaRPr lang="en-US"/>
          </a:p>
        </p:txBody>
      </p:sp>
    </p:spTree>
    <p:extLst>
      <p:ext uri="{BB962C8B-B14F-4D97-AF65-F5344CB8AC3E}">
        <p14:creationId xmlns:p14="http://schemas.microsoft.com/office/powerpoint/2010/main" val="167466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EDA656-D1A5-24AA-632C-63595562B84F}"/>
              </a:ext>
            </a:extLst>
          </p:cNvPr>
          <p:cNvSpPr/>
          <p:nvPr/>
        </p:nvSpPr>
        <p:spPr>
          <a:xfrm>
            <a:off x="2311600" y="445807"/>
            <a:ext cx="7568803" cy="3416320"/>
          </a:xfrm>
          <a:prstGeom prst="rect">
            <a:avLst/>
          </a:prstGeom>
          <a:noFill/>
        </p:spPr>
        <p:txBody>
          <a:bodyPr wrap="none" lIns="91440" tIns="45720" rIns="91440" bIns="45720">
            <a:spAutoFit/>
          </a:bodyPr>
          <a:lstStyle/>
          <a:p>
            <a:pPr algn="ctr"/>
            <a:r>
              <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 New Nation</a:t>
            </a:r>
          </a:p>
          <a:p>
            <a:pPr algn="ctr"/>
            <a:r>
              <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Part 1</a:t>
            </a:r>
          </a:p>
          <a:p>
            <a:pPr algn="ctr"/>
            <a:r>
              <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Nation Grows</a:t>
            </a:r>
          </a:p>
        </p:txBody>
      </p:sp>
    </p:spTree>
    <p:extLst>
      <p:ext uri="{BB962C8B-B14F-4D97-AF65-F5344CB8AC3E}">
        <p14:creationId xmlns:p14="http://schemas.microsoft.com/office/powerpoint/2010/main" val="3709791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90CA4-D3CD-D20E-3950-86231B7EF31E}"/>
              </a:ext>
            </a:extLst>
          </p:cNvPr>
          <p:cNvPicPr>
            <a:picLocks noChangeAspect="1"/>
          </p:cNvPicPr>
          <p:nvPr/>
        </p:nvPicPr>
        <p:blipFill>
          <a:blip r:embed="rId2"/>
          <a:stretch>
            <a:fillRect/>
          </a:stretch>
        </p:blipFill>
        <p:spPr>
          <a:xfrm>
            <a:off x="1270047" y="0"/>
            <a:ext cx="10178850" cy="6858000"/>
          </a:xfrm>
          <a:prstGeom prst="rect">
            <a:avLst/>
          </a:prstGeom>
        </p:spPr>
      </p:pic>
    </p:spTree>
    <p:extLst>
      <p:ext uri="{BB962C8B-B14F-4D97-AF65-F5344CB8AC3E}">
        <p14:creationId xmlns:p14="http://schemas.microsoft.com/office/powerpoint/2010/main" val="147660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0" y="1627909"/>
            <a:ext cx="11928764" cy="1938992"/>
          </a:xfrm>
          <a:prstGeom prst="rect">
            <a:avLst/>
          </a:prstGeom>
          <a:noFill/>
        </p:spPr>
        <p:txBody>
          <a:bodyPr wrap="square" rtlCol="0">
            <a:spAutoFit/>
          </a:bodyPr>
          <a:lstStyle/>
          <a:p>
            <a:pPr algn="ctr"/>
            <a:r>
              <a:rPr lang="en-US" sz="4000" dirty="0">
                <a:latin typeface="Bookman Old Style" panose="02050604050505020204" pitchFamily="18" charset="0"/>
              </a:rPr>
              <a:t>What are some difficulties surveyors might have had in dividing up the land into square lots?</a:t>
            </a:r>
          </a:p>
        </p:txBody>
      </p:sp>
      <p:sp>
        <p:nvSpPr>
          <p:cNvPr id="2" name="Rectangle 1">
            <a:extLst>
              <a:ext uri="{FF2B5EF4-FFF2-40B4-BE49-F238E27FC236}">
                <a16:creationId xmlns:a16="http://schemas.microsoft.com/office/drawing/2014/main" id="{CCDF7449-BE72-E8FE-1F00-3B336984E40B}"/>
              </a:ext>
            </a:extLst>
          </p:cNvPr>
          <p:cNvSpPr/>
          <p:nvPr/>
        </p:nvSpPr>
        <p:spPr>
          <a:xfrm>
            <a:off x="3609410" y="293409"/>
            <a:ext cx="470994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Think About It!</a:t>
            </a:r>
          </a:p>
        </p:txBody>
      </p:sp>
    </p:spTree>
    <p:extLst>
      <p:ext uri="{BB962C8B-B14F-4D97-AF65-F5344CB8AC3E}">
        <p14:creationId xmlns:p14="http://schemas.microsoft.com/office/powerpoint/2010/main" val="251892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8DC528-239B-6101-648F-7FEC699EEAD9}"/>
              </a:ext>
            </a:extLst>
          </p:cNvPr>
          <p:cNvPicPr>
            <a:picLocks noChangeAspect="1"/>
          </p:cNvPicPr>
          <p:nvPr/>
        </p:nvPicPr>
        <p:blipFill rotWithShape="1">
          <a:blip r:embed="rId2"/>
          <a:srcRect l="244" r="-1"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FEEBE6F-C325-D944-885D-FA6BF914E7D1}"/>
              </a:ext>
            </a:extLst>
          </p:cNvPr>
          <p:cNvSpPr txBox="1"/>
          <p:nvPr/>
        </p:nvSpPr>
        <p:spPr>
          <a:xfrm>
            <a:off x="170483" y="433508"/>
            <a:ext cx="4184542" cy="5990983"/>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4000" dirty="0">
                <a:latin typeface="Bookman Old Style" panose="02050604050505020204" pitchFamily="18" charset="0"/>
              </a:rPr>
              <a:t>The next ordinance passed was in 1787 and was called the Northwest Ordinance.  This ordinance organized how the territory would be governed.</a:t>
            </a:r>
          </a:p>
        </p:txBody>
      </p:sp>
    </p:spTree>
    <p:extLst>
      <p:ext uri="{BB962C8B-B14F-4D97-AF65-F5344CB8AC3E}">
        <p14:creationId xmlns:p14="http://schemas.microsoft.com/office/powerpoint/2010/main" val="32017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EEBE6F-C325-D944-885D-FA6BF914E7D1}"/>
              </a:ext>
            </a:extLst>
          </p:cNvPr>
          <p:cNvSpPr txBox="1"/>
          <p:nvPr/>
        </p:nvSpPr>
        <p:spPr>
          <a:xfrm>
            <a:off x="7873140" y="278970"/>
            <a:ext cx="4076054" cy="53624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a:solidFill>
                  <a:schemeClr val="tx1">
                    <a:lumMod val="85000"/>
                    <a:lumOff val="15000"/>
                  </a:schemeClr>
                </a:solidFill>
                <a:latin typeface="Bookman Old Style" panose="02050604050505020204" pitchFamily="18" charset="0"/>
                <a:ea typeface="+mj-ea"/>
                <a:cs typeface="+mj-cs"/>
              </a:rPr>
              <a:t>The Northwest Ordinance said that Congress would choose one governor and three judges to oversee the territory.</a:t>
            </a:r>
          </a:p>
        </p:txBody>
      </p:sp>
      <p:pic>
        <p:nvPicPr>
          <p:cNvPr id="2" name="Picture 1">
            <a:extLst>
              <a:ext uri="{FF2B5EF4-FFF2-40B4-BE49-F238E27FC236}">
                <a16:creationId xmlns:a16="http://schemas.microsoft.com/office/drawing/2014/main" id="{AA4F1BD8-D28D-F14F-B3A9-1594245D6ABB}"/>
              </a:ext>
            </a:extLst>
          </p:cNvPr>
          <p:cNvPicPr>
            <a:picLocks noChangeAspect="1"/>
          </p:cNvPicPr>
          <p:nvPr/>
        </p:nvPicPr>
        <p:blipFill rotWithShape="1">
          <a:blip r:embed="rId2"/>
          <a:srcRect t="359" r="2" b="21360"/>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070793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10836" y="332509"/>
            <a:ext cx="11928764" cy="1323439"/>
          </a:xfrm>
          <a:prstGeom prst="rect">
            <a:avLst/>
          </a:prstGeom>
          <a:noFill/>
        </p:spPr>
        <p:txBody>
          <a:bodyPr wrap="square" rtlCol="0">
            <a:spAutoFit/>
          </a:bodyPr>
          <a:lstStyle/>
          <a:p>
            <a:pPr algn="ctr"/>
            <a:r>
              <a:rPr lang="en-US" sz="4000" dirty="0">
                <a:latin typeface="Bookman Old Style" panose="02050604050505020204" pitchFamily="18" charset="0"/>
              </a:rPr>
              <a:t>In time, the territory would become between three to five states.</a:t>
            </a:r>
          </a:p>
        </p:txBody>
      </p:sp>
      <p:pic>
        <p:nvPicPr>
          <p:cNvPr id="5" name="Picture 4">
            <a:extLst>
              <a:ext uri="{FF2B5EF4-FFF2-40B4-BE49-F238E27FC236}">
                <a16:creationId xmlns:a16="http://schemas.microsoft.com/office/drawing/2014/main" id="{EA541036-8FD7-BA87-FE81-25A100B21971}"/>
              </a:ext>
            </a:extLst>
          </p:cNvPr>
          <p:cNvPicPr>
            <a:picLocks noChangeAspect="1"/>
          </p:cNvPicPr>
          <p:nvPr/>
        </p:nvPicPr>
        <p:blipFill>
          <a:blip r:embed="rId2"/>
          <a:stretch>
            <a:fillRect/>
          </a:stretch>
        </p:blipFill>
        <p:spPr>
          <a:xfrm>
            <a:off x="1352110" y="1655948"/>
            <a:ext cx="9977151" cy="4988576"/>
          </a:xfrm>
          <a:prstGeom prst="rect">
            <a:avLst/>
          </a:prstGeom>
        </p:spPr>
      </p:pic>
    </p:spTree>
    <p:extLst>
      <p:ext uri="{BB962C8B-B14F-4D97-AF65-F5344CB8AC3E}">
        <p14:creationId xmlns:p14="http://schemas.microsoft.com/office/powerpoint/2010/main" val="251513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31618" y="110836"/>
            <a:ext cx="11928764" cy="1323439"/>
          </a:xfrm>
          <a:prstGeom prst="rect">
            <a:avLst/>
          </a:prstGeom>
          <a:noFill/>
        </p:spPr>
        <p:txBody>
          <a:bodyPr wrap="square" rtlCol="0">
            <a:spAutoFit/>
          </a:bodyPr>
          <a:lstStyle/>
          <a:p>
            <a:pPr algn="ctr"/>
            <a:r>
              <a:rPr lang="en-US" sz="4000" dirty="0">
                <a:latin typeface="Bookman Old Style" panose="02050604050505020204" pitchFamily="18" charset="0"/>
              </a:rPr>
              <a:t>The process included the following steps:</a:t>
            </a:r>
          </a:p>
          <a:p>
            <a:pPr algn="ctr"/>
            <a:endParaRPr lang="en-US" sz="4000" dirty="0">
              <a:latin typeface="Bookman Old Style" panose="02050604050505020204" pitchFamily="18" charset="0"/>
            </a:endParaRPr>
          </a:p>
        </p:txBody>
      </p:sp>
      <p:sp>
        <p:nvSpPr>
          <p:cNvPr id="2" name="TextBox 1">
            <a:extLst>
              <a:ext uri="{FF2B5EF4-FFF2-40B4-BE49-F238E27FC236}">
                <a16:creationId xmlns:a16="http://schemas.microsoft.com/office/drawing/2014/main" id="{7A249371-BF0A-65A8-63DE-0EB8092349EB}"/>
              </a:ext>
            </a:extLst>
          </p:cNvPr>
          <p:cNvSpPr txBox="1"/>
          <p:nvPr/>
        </p:nvSpPr>
        <p:spPr>
          <a:xfrm>
            <a:off x="131616" y="3819543"/>
            <a:ext cx="11783291" cy="1323439"/>
          </a:xfrm>
          <a:prstGeom prst="rect">
            <a:avLst/>
          </a:prstGeom>
          <a:noFill/>
        </p:spPr>
        <p:txBody>
          <a:bodyPr wrap="square" rtlCol="0">
            <a:spAutoFit/>
          </a:bodyPr>
          <a:lstStyle/>
          <a:p>
            <a:r>
              <a:rPr lang="en-US" sz="4000" dirty="0">
                <a:latin typeface="Bookman Old Style" panose="02050604050505020204" pitchFamily="18" charset="0"/>
              </a:rPr>
              <a:t>3. When the territory had 60,000 free citizens, they could ask to join the Union as a state.</a:t>
            </a:r>
          </a:p>
        </p:txBody>
      </p:sp>
      <p:sp>
        <p:nvSpPr>
          <p:cNvPr id="5" name="TextBox 4">
            <a:extLst>
              <a:ext uri="{FF2B5EF4-FFF2-40B4-BE49-F238E27FC236}">
                <a16:creationId xmlns:a16="http://schemas.microsoft.com/office/drawing/2014/main" id="{ACA81E75-5D62-42E7-7ECC-DE9C7C71C51A}"/>
              </a:ext>
            </a:extLst>
          </p:cNvPr>
          <p:cNvSpPr txBox="1"/>
          <p:nvPr/>
        </p:nvSpPr>
        <p:spPr>
          <a:xfrm>
            <a:off x="131614" y="2418302"/>
            <a:ext cx="11783291" cy="1323439"/>
          </a:xfrm>
          <a:prstGeom prst="rect">
            <a:avLst/>
          </a:prstGeom>
          <a:noFill/>
        </p:spPr>
        <p:txBody>
          <a:bodyPr wrap="square" rtlCol="0">
            <a:spAutoFit/>
          </a:bodyPr>
          <a:lstStyle/>
          <a:p>
            <a:r>
              <a:rPr lang="en-US" sz="4000" dirty="0">
                <a:latin typeface="Bookman Old Style" panose="02050604050505020204" pitchFamily="18" charset="0"/>
              </a:rPr>
              <a:t>2. Those settlers would elect an assembly that would work with the governor and judges.</a:t>
            </a:r>
          </a:p>
        </p:txBody>
      </p:sp>
      <p:sp>
        <p:nvSpPr>
          <p:cNvPr id="6" name="TextBox 5">
            <a:extLst>
              <a:ext uri="{FF2B5EF4-FFF2-40B4-BE49-F238E27FC236}">
                <a16:creationId xmlns:a16="http://schemas.microsoft.com/office/drawing/2014/main" id="{FE36662B-06FF-D267-BB66-554CFC87553F}"/>
              </a:ext>
            </a:extLst>
          </p:cNvPr>
          <p:cNvSpPr txBox="1"/>
          <p:nvPr/>
        </p:nvSpPr>
        <p:spPr>
          <a:xfrm>
            <a:off x="131615" y="1586674"/>
            <a:ext cx="11783291" cy="707886"/>
          </a:xfrm>
          <a:prstGeom prst="rect">
            <a:avLst/>
          </a:prstGeom>
          <a:noFill/>
        </p:spPr>
        <p:txBody>
          <a:bodyPr wrap="square" rtlCol="0">
            <a:spAutoFit/>
          </a:bodyPr>
          <a:lstStyle/>
          <a:p>
            <a:r>
              <a:rPr lang="en-US" sz="4000" dirty="0">
                <a:latin typeface="Bookman Old Style" panose="02050604050505020204" pitchFamily="18" charset="0"/>
              </a:rPr>
              <a:t>1. 5,000 free men would settle in an area.</a:t>
            </a:r>
          </a:p>
        </p:txBody>
      </p:sp>
      <p:sp>
        <p:nvSpPr>
          <p:cNvPr id="7" name="TextBox 6">
            <a:extLst>
              <a:ext uri="{FF2B5EF4-FFF2-40B4-BE49-F238E27FC236}">
                <a16:creationId xmlns:a16="http://schemas.microsoft.com/office/drawing/2014/main" id="{4605FAE1-42C9-A563-DED8-4D9308696DCD}"/>
              </a:ext>
            </a:extLst>
          </p:cNvPr>
          <p:cNvSpPr txBox="1"/>
          <p:nvPr/>
        </p:nvSpPr>
        <p:spPr>
          <a:xfrm>
            <a:off x="131613" y="5363703"/>
            <a:ext cx="11783291" cy="1323439"/>
          </a:xfrm>
          <a:prstGeom prst="rect">
            <a:avLst/>
          </a:prstGeom>
          <a:noFill/>
        </p:spPr>
        <p:txBody>
          <a:bodyPr wrap="square" rtlCol="0">
            <a:spAutoFit/>
          </a:bodyPr>
          <a:lstStyle/>
          <a:p>
            <a:r>
              <a:rPr lang="en-US" sz="4000" dirty="0">
                <a:latin typeface="Bookman Old Style" panose="02050604050505020204" pitchFamily="18" charset="0"/>
              </a:rPr>
              <a:t>4. Congress would vote to admit them as a state.</a:t>
            </a:r>
          </a:p>
        </p:txBody>
      </p:sp>
    </p:spTree>
    <p:extLst>
      <p:ext uri="{BB962C8B-B14F-4D97-AF65-F5344CB8AC3E}">
        <p14:creationId xmlns:p14="http://schemas.microsoft.com/office/powerpoint/2010/main" val="264459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0" y="305068"/>
            <a:ext cx="11928764" cy="6247864"/>
          </a:xfrm>
          <a:prstGeom prst="rect">
            <a:avLst/>
          </a:prstGeom>
          <a:noFill/>
        </p:spPr>
        <p:txBody>
          <a:bodyPr wrap="square" rtlCol="0">
            <a:spAutoFit/>
          </a:bodyPr>
          <a:lstStyle/>
          <a:p>
            <a:pPr algn="ctr"/>
            <a:r>
              <a:rPr lang="en-US" sz="4000" dirty="0">
                <a:latin typeface="Bookman Old Style" panose="02050604050505020204" pitchFamily="18" charset="0"/>
              </a:rPr>
              <a:t>The Northwest Ordinance stated that when Congress admitted these new states into the nation, they would become a state “on equal footing with the original states in all respects whatsoever.”</a:t>
            </a:r>
          </a:p>
          <a:p>
            <a:pPr algn="ctr"/>
            <a:endParaRPr lang="en-US" sz="4000" dirty="0">
              <a:latin typeface="Bookman Old Style" panose="02050604050505020204" pitchFamily="18" charset="0"/>
            </a:endParaRPr>
          </a:p>
          <a:p>
            <a:pPr algn="ctr"/>
            <a:endParaRPr lang="en-US" sz="4000" dirty="0">
              <a:latin typeface="Bookman Old Style" panose="02050604050505020204" pitchFamily="18" charset="0"/>
            </a:endParaRPr>
          </a:p>
          <a:p>
            <a:pPr algn="ctr"/>
            <a:endParaRPr lang="en-US" sz="4000" dirty="0">
              <a:latin typeface="Bookman Old Style" panose="02050604050505020204" pitchFamily="18" charset="0"/>
            </a:endParaRPr>
          </a:p>
          <a:p>
            <a:pPr algn="ctr"/>
            <a:r>
              <a:rPr lang="en-US" sz="4000" dirty="0">
                <a:latin typeface="Bookman Old Style" panose="02050604050505020204" pitchFamily="18" charset="0"/>
              </a:rPr>
              <a:t>What do you think that means, and why is that important?</a:t>
            </a:r>
          </a:p>
        </p:txBody>
      </p:sp>
    </p:spTree>
    <p:extLst>
      <p:ext uri="{BB962C8B-B14F-4D97-AF65-F5344CB8AC3E}">
        <p14:creationId xmlns:p14="http://schemas.microsoft.com/office/powerpoint/2010/main" val="378922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FEEBE6F-C325-D944-885D-FA6BF914E7D1}"/>
              </a:ext>
            </a:extLst>
          </p:cNvPr>
          <p:cNvSpPr txBox="1"/>
          <p:nvPr/>
        </p:nvSpPr>
        <p:spPr>
          <a:xfrm>
            <a:off x="201477" y="709540"/>
            <a:ext cx="4881967" cy="41225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dirty="0">
                <a:solidFill>
                  <a:schemeClr val="tx1"/>
                </a:solidFill>
                <a:latin typeface="Bookman Old Style" panose="02050604050505020204" pitchFamily="18" charset="0"/>
                <a:ea typeface="+mj-ea"/>
                <a:cs typeface="+mj-cs"/>
              </a:rPr>
              <a:t>Once settled, the Northwest Territory would become the states of Illinois, Indiana, Michigan, Ohio, and Wisconsin.</a:t>
            </a:r>
          </a:p>
        </p:txBody>
      </p:sp>
      <p:pic>
        <p:nvPicPr>
          <p:cNvPr id="2" name="Picture 1">
            <a:extLst>
              <a:ext uri="{FF2B5EF4-FFF2-40B4-BE49-F238E27FC236}">
                <a16:creationId xmlns:a16="http://schemas.microsoft.com/office/drawing/2014/main" id="{C6131E8D-C0A6-4C23-CA2B-A4265BDB4E55}"/>
              </a:ext>
            </a:extLst>
          </p:cNvPr>
          <p:cNvPicPr>
            <a:picLocks noChangeAspect="1"/>
          </p:cNvPicPr>
          <p:nvPr/>
        </p:nvPicPr>
        <p:blipFill rotWithShape="1">
          <a:blip r:embed="rId2"/>
          <a:srcRect l="1342" t="2819" r="1961" b="6622"/>
          <a:stretch/>
        </p:blipFill>
        <p:spPr>
          <a:xfrm>
            <a:off x="5895751" y="709540"/>
            <a:ext cx="5708649" cy="5408944"/>
          </a:xfrm>
          <a:prstGeom prst="rect">
            <a:avLst/>
          </a:prstGeom>
        </p:spPr>
      </p:pic>
    </p:spTree>
    <p:extLst>
      <p:ext uri="{BB962C8B-B14F-4D97-AF65-F5344CB8AC3E}">
        <p14:creationId xmlns:p14="http://schemas.microsoft.com/office/powerpoint/2010/main" val="2927767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31618" y="110836"/>
            <a:ext cx="11928764" cy="1938992"/>
          </a:xfrm>
          <a:prstGeom prst="rect">
            <a:avLst/>
          </a:prstGeom>
          <a:noFill/>
        </p:spPr>
        <p:txBody>
          <a:bodyPr wrap="square" rtlCol="0">
            <a:spAutoFit/>
          </a:bodyPr>
          <a:lstStyle/>
          <a:p>
            <a:pPr algn="ctr"/>
            <a:r>
              <a:rPr lang="en-US" sz="4000" dirty="0">
                <a:latin typeface="Bookman Old Style" panose="02050604050505020204" pitchFamily="18" charset="0"/>
              </a:rPr>
              <a:t>The Northwest Ordinance set three other conditions:</a:t>
            </a:r>
          </a:p>
          <a:p>
            <a:pPr algn="ctr"/>
            <a:endParaRPr lang="en-US" sz="4000" dirty="0">
              <a:latin typeface="Bookman Old Style" panose="02050604050505020204" pitchFamily="18" charset="0"/>
            </a:endParaRPr>
          </a:p>
        </p:txBody>
      </p:sp>
      <p:sp>
        <p:nvSpPr>
          <p:cNvPr id="2" name="TextBox 1">
            <a:extLst>
              <a:ext uri="{FF2B5EF4-FFF2-40B4-BE49-F238E27FC236}">
                <a16:creationId xmlns:a16="http://schemas.microsoft.com/office/drawing/2014/main" id="{7A249371-BF0A-65A8-63DE-0EB8092349EB}"/>
              </a:ext>
            </a:extLst>
          </p:cNvPr>
          <p:cNvSpPr txBox="1"/>
          <p:nvPr/>
        </p:nvSpPr>
        <p:spPr>
          <a:xfrm>
            <a:off x="131613" y="4398518"/>
            <a:ext cx="11928764" cy="707886"/>
          </a:xfrm>
          <a:prstGeom prst="rect">
            <a:avLst/>
          </a:prstGeom>
          <a:noFill/>
        </p:spPr>
        <p:txBody>
          <a:bodyPr wrap="square" rtlCol="0">
            <a:spAutoFit/>
          </a:bodyPr>
          <a:lstStyle/>
          <a:p>
            <a:r>
              <a:rPr lang="en-US" sz="4000" dirty="0">
                <a:latin typeface="Bookman Old Style" panose="02050604050505020204" pitchFamily="18" charset="0"/>
              </a:rPr>
              <a:t>2. Settlers had to treat Native Americans fairly.</a:t>
            </a:r>
          </a:p>
        </p:txBody>
      </p:sp>
      <p:sp>
        <p:nvSpPr>
          <p:cNvPr id="6" name="TextBox 5">
            <a:extLst>
              <a:ext uri="{FF2B5EF4-FFF2-40B4-BE49-F238E27FC236}">
                <a16:creationId xmlns:a16="http://schemas.microsoft.com/office/drawing/2014/main" id="{FE36662B-06FF-D267-BB66-554CFC87553F}"/>
              </a:ext>
            </a:extLst>
          </p:cNvPr>
          <p:cNvSpPr txBox="1"/>
          <p:nvPr/>
        </p:nvSpPr>
        <p:spPr>
          <a:xfrm>
            <a:off x="131615" y="1586674"/>
            <a:ext cx="11783291" cy="2554545"/>
          </a:xfrm>
          <a:prstGeom prst="rect">
            <a:avLst/>
          </a:prstGeom>
          <a:noFill/>
        </p:spPr>
        <p:txBody>
          <a:bodyPr wrap="square" rtlCol="0">
            <a:spAutoFit/>
          </a:bodyPr>
          <a:lstStyle/>
          <a:p>
            <a:r>
              <a:rPr lang="en-US" sz="4000" dirty="0">
                <a:latin typeface="Bookman Old Style" panose="02050604050505020204" pitchFamily="18" charset="0"/>
              </a:rPr>
              <a:t>1. The citizens of the new territories would have freedom of religion and speech, the right to a trial by jury, and protection from unfair punishments. </a:t>
            </a:r>
          </a:p>
        </p:txBody>
      </p:sp>
      <p:sp>
        <p:nvSpPr>
          <p:cNvPr id="7" name="TextBox 6">
            <a:extLst>
              <a:ext uri="{FF2B5EF4-FFF2-40B4-BE49-F238E27FC236}">
                <a16:creationId xmlns:a16="http://schemas.microsoft.com/office/drawing/2014/main" id="{4605FAE1-42C9-A563-DED8-4D9308696DCD}"/>
              </a:ext>
            </a:extLst>
          </p:cNvPr>
          <p:cNvSpPr txBox="1"/>
          <p:nvPr/>
        </p:nvSpPr>
        <p:spPr>
          <a:xfrm>
            <a:off x="131613" y="5363703"/>
            <a:ext cx="11783291" cy="707886"/>
          </a:xfrm>
          <a:prstGeom prst="rect">
            <a:avLst/>
          </a:prstGeom>
          <a:noFill/>
        </p:spPr>
        <p:txBody>
          <a:bodyPr wrap="square" rtlCol="0">
            <a:spAutoFit/>
          </a:bodyPr>
          <a:lstStyle/>
          <a:p>
            <a:r>
              <a:rPr lang="en-US" sz="4000" dirty="0">
                <a:latin typeface="Bookman Old Style" panose="02050604050505020204" pitchFamily="18" charset="0"/>
              </a:rPr>
              <a:t>3. Slavery was banned in the territory.</a:t>
            </a:r>
          </a:p>
        </p:txBody>
      </p:sp>
    </p:spTree>
    <p:extLst>
      <p:ext uri="{BB962C8B-B14F-4D97-AF65-F5344CB8AC3E}">
        <p14:creationId xmlns:p14="http://schemas.microsoft.com/office/powerpoint/2010/main" val="11244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FEEBE6F-C325-D944-885D-FA6BF914E7D1}"/>
              </a:ext>
            </a:extLst>
          </p:cNvPr>
          <p:cNvSpPr txBox="1"/>
          <p:nvPr/>
        </p:nvSpPr>
        <p:spPr>
          <a:xfrm>
            <a:off x="443911" y="876746"/>
            <a:ext cx="4112590" cy="3908586"/>
          </a:xfrm>
          <a:prstGeom prst="rect">
            <a:avLst/>
          </a:prstGeom>
        </p:spPr>
        <p:txBody>
          <a:bodyPr vert="horz" lIns="91440" tIns="45720" rIns="91440" bIns="45720" rtlCol="0">
            <a:noAutofit/>
          </a:bodyPr>
          <a:lstStyle/>
          <a:p>
            <a:pPr indent="-228600">
              <a:lnSpc>
                <a:spcPct val="90000"/>
              </a:lnSpc>
              <a:spcBef>
                <a:spcPct val="0"/>
              </a:spcBef>
              <a:spcAft>
                <a:spcPts val="600"/>
              </a:spcAft>
              <a:buFont typeface="Arial" panose="020B0604020202020204" pitchFamily="34" charset="0"/>
              <a:buChar char="•"/>
            </a:pPr>
            <a:r>
              <a:rPr lang="en-US" sz="4000" dirty="0">
                <a:latin typeface="Bookman Old Style" panose="02050604050505020204" pitchFamily="18" charset="0"/>
              </a:rPr>
              <a:t>The Northwest Ordinance was very successful and became a model for the settlement of other territories.</a:t>
            </a:r>
          </a:p>
        </p:txBody>
      </p:sp>
      <p:pic>
        <p:nvPicPr>
          <p:cNvPr id="2" name="Picture 1">
            <a:extLst>
              <a:ext uri="{FF2B5EF4-FFF2-40B4-BE49-F238E27FC236}">
                <a16:creationId xmlns:a16="http://schemas.microsoft.com/office/drawing/2014/main" id="{B5AB19D2-CC7F-4D33-2CB8-7DB03B150B88}"/>
              </a:ext>
            </a:extLst>
          </p:cNvPr>
          <p:cNvPicPr>
            <a:picLocks noChangeAspect="1"/>
          </p:cNvPicPr>
          <p:nvPr/>
        </p:nvPicPr>
        <p:blipFill>
          <a:blip r:embed="rId2"/>
          <a:stretch>
            <a:fillRect/>
          </a:stretch>
        </p:blipFill>
        <p:spPr>
          <a:xfrm>
            <a:off x="5445457" y="1086529"/>
            <a:ext cx="6155141" cy="4708682"/>
          </a:xfrm>
          <a:prstGeom prst="rect">
            <a:avLst/>
          </a:prstGeom>
        </p:spPr>
      </p:pic>
    </p:spTree>
    <p:extLst>
      <p:ext uri="{BB962C8B-B14F-4D97-AF65-F5344CB8AC3E}">
        <p14:creationId xmlns:p14="http://schemas.microsoft.com/office/powerpoint/2010/main" val="140748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113061" y="612844"/>
            <a:ext cx="4430167" cy="5632311"/>
          </a:xfrm>
          <a:prstGeom prst="rect">
            <a:avLst/>
          </a:prstGeom>
          <a:noFill/>
        </p:spPr>
        <p:txBody>
          <a:bodyPr wrap="square" rtlCol="0">
            <a:spAutoFit/>
          </a:bodyPr>
          <a:lstStyle/>
          <a:p>
            <a:pPr algn="ctr"/>
            <a:r>
              <a:rPr lang="en-US" sz="4000" dirty="0">
                <a:latin typeface="Bookman Old Style" panose="02050604050505020204" pitchFamily="18" charset="0"/>
              </a:rPr>
              <a:t>The Treaty of Paris (1783) gave the new United States control of the land west of the original 13 states to the Mississippi River.</a:t>
            </a:r>
          </a:p>
        </p:txBody>
      </p:sp>
      <p:pic>
        <p:nvPicPr>
          <p:cNvPr id="4" name="Picture 3">
            <a:extLst>
              <a:ext uri="{FF2B5EF4-FFF2-40B4-BE49-F238E27FC236}">
                <a16:creationId xmlns:a16="http://schemas.microsoft.com/office/drawing/2014/main" id="{7EA023C2-B842-4C4D-33B9-2177C7731E9E}"/>
              </a:ext>
            </a:extLst>
          </p:cNvPr>
          <p:cNvPicPr>
            <a:picLocks noChangeAspect="1"/>
          </p:cNvPicPr>
          <p:nvPr/>
        </p:nvPicPr>
        <p:blipFill>
          <a:blip r:embed="rId2"/>
          <a:stretch>
            <a:fillRect/>
          </a:stretch>
        </p:blipFill>
        <p:spPr>
          <a:xfrm>
            <a:off x="6648773" y="485900"/>
            <a:ext cx="5036947" cy="5886200"/>
          </a:xfrm>
          <a:prstGeom prst="rect">
            <a:avLst/>
          </a:prstGeom>
        </p:spPr>
      </p:pic>
    </p:spTree>
    <p:extLst>
      <p:ext uri="{BB962C8B-B14F-4D97-AF65-F5344CB8AC3E}">
        <p14:creationId xmlns:p14="http://schemas.microsoft.com/office/powerpoint/2010/main" val="44206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7733655" y="890448"/>
            <a:ext cx="4228454" cy="3170099"/>
          </a:xfrm>
          <a:prstGeom prst="rect">
            <a:avLst/>
          </a:prstGeom>
          <a:noFill/>
        </p:spPr>
        <p:txBody>
          <a:bodyPr wrap="square" rtlCol="0">
            <a:spAutoFit/>
          </a:bodyPr>
          <a:lstStyle/>
          <a:p>
            <a:pPr algn="ctr"/>
            <a:r>
              <a:rPr lang="en-US" sz="4000" dirty="0">
                <a:latin typeface="Bookman Old Style" panose="02050604050505020204" pitchFamily="18" charset="0"/>
              </a:rPr>
              <a:t>This land north of the Ohio River was called the Northwest Territory.</a:t>
            </a:r>
          </a:p>
        </p:txBody>
      </p:sp>
      <p:pic>
        <p:nvPicPr>
          <p:cNvPr id="4" name="Picture 3">
            <a:extLst>
              <a:ext uri="{FF2B5EF4-FFF2-40B4-BE49-F238E27FC236}">
                <a16:creationId xmlns:a16="http://schemas.microsoft.com/office/drawing/2014/main" id="{F87D5A7E-8B27-344A-64D6-D2D2CDAD7710}"/>
              </a:ext>
            </a:extLst>
          </p:cNvPr>
          <p:cNvPicPr>
            <a:picLocks noChangeAspect="1"/>
          </p:cNvPicPr>
          <p:nvPr/>
        </p:nvPicPr>
        <p:blipFill>
          <a:blip r:embed="rId2"/>
          <a:stretch>
            <a:fillRect/>
          </a:stretch>
        </p:blipFill>
        <p:spPr>
          <a:xfrm>
            <a:off x="601885" y="0"/>
            <a:ext cx="6865680" cy="6858000"/>
          </a:xfrm>
          <a:prstGeom prst="rect">
            <a:avLst/>
          </a:prstGeom>
        </p:spPr>
      </p:pic>
    </p:spTree>
    <p:extLst>
      <p:ext uri="{BB962C8B-B14F-4D97-AF65-F5344CB8AC3E}">
        <p14:creationId xmlns:p14="http://schemas.microsoft.com/office/powerpoint/2010/main" val="290607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10836" y="332509"/>
            <a:ext cx="11928764" cy="1323439"/>
          </a:xfrm>
          <a:prstGeom prst="rect">
            <a:avLst/>
          </a:prstGeom>
          <a:noFill/>
        </p:spPr>
        <p:txBody>
          <a:bodyPr wrap="square" rtlCol="0">
            <a:spAutoFit/>
          </a:bodyPr>
          <a:lstStyle/>
          <a:p>
            <a:pPr algn="ctr"/>
            <a:r>
              <a:rPr lang="en-US" sz="4000" dirty="0">
                <a:latin typeface="Bookman Old Style" panose="02050604050505020204" pitchFamily="18" charset="0"/>
              </a:rPr>
              <a:t>Not many settlers lived there because Native American resistance was strong in that area.</a:t>
            </a:r>
          </a:p>
        </p:txBody>
      </p:sp>
      <p:pic>
        <p:nvPicPr>
          <p:cNvPr id="2" name="Picture 1">
            <a:extLst>
              <a:ext uri="{FF2B5EF4-FFF2-40B4-BE49-F238E27FC236}">
                <a16:creationId xmlns:a16="http://schemas.microsoft.com/office/drawing/2014/main" id="{8210273F-7D2A-AE48-632C-F255E9F2E1DF}"/>
              </a:ext>
            </a:extLst>
          </p:cNvPr>
          <p:cNvPicPr>
            <a:picLocks noChangeAspect="1"/>
          </p:cNvPicPr>
          <p:nvPr/>
        </p:nvPicPr>
        <p:blipFill>
          <a:blip r:embed="rId2"/>
          <a:stretch>
            <a:fillRect/>
          </a:stretch>
        </p:blipFill>
        <p:spPr>
          <a:xfrm>
            <a:off x="1485254" y="1791107"/>
            <a:ext cx="9221492" cy="4878190"/>
          </a:xfrm>
          <a:prstGeom prst="rect">
            <a:avLst/>
          </a:prstGeom>
        </p:spPr>
      </p:pic>
    </p:spTree>
    <p:extLst>
      <p:ext uri="{BB962C8B-B14F-4D97-AF65-F5344CB8AC3E}">
        <p14:creationId xmlns:p14="http://schemas.microsoft.com/office/powerpoint/2010/main" val="3239090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10836" y="332509"/>
            <a:ext cx="11928764" cy="1938992"/>
          </a:xfrm>
          <a:prstGeom prst="rect">
            <a:avLst/>
          </a:prstGeom>
          <a:noFill/>
        </p:spPr>
        <p:txBody>
          <a:bodyPr wrap="square" rtlCol="0">
            <a:spAutoFit/>
          </a:bodyPr>
          <a:lstStyle/>
          <a:p>
            <a:pPr algn="ctr"/>
            <a:r>
              <a:rPr lang="en-US" sz="4000" dirty="0">
                <a:latin typeface="Bookman Old Style" panose="02050604050505020204" pitchFamily="18" charset="0"/>
              </a:rPr>
              <a:t>This was also a land of no government, even though several states claimed parts of this land for their states.</a:t>
            </a:r>
          </a:p>
        </p:txBody>
      </p:sp>
      <p:pic>
        <p:nvPicPr>
          <p:cNvPr id="5" name="Picture 4">
            <a:extLst>
              <a:ext uri="{FF2B5EF4-FFF2-40B4-BE49-F238E27FC236}">
                <a16:creationId xmlns:a16="http://schemas.microsoft.com/office/drawing/2014/main" id="{1A49527F-E8D0-6A82-A6D9-07B33793CCCF}"/>
              </a:ext>
            </a:extLst>
          </p:cNvPr>
          <p:cNvPicPr>
            <a:picLocks noChangeAspect="1"/>
          </p:cNvPicPr>
          <p:nvPr/>
        </p:nvPicPr>
        <p:blipFill>
          <a:blip r:embed="rId2"/>
          <a:stretch>
            <a:fillRect/>
          </a:stretch>
        </p:blipFill>
        <p:spPr>
          <a:xfrm>
            <a:off x="3326852" y="2271501"/>
            <a:ext cx="5496732" cy="4358737"/>
          </a:xfrm>
          <a:prstGeom prst="rect">
            <a:avLst/>
          </a:prstGeom>
        </p:spPr>
      </p:pic>
    </p:spTree>
    <p:extLst>
      <p:ext uri="{BB962C8B-B14F-4D97-AF65-F5344CB8AC3E}">
        <p14:creationId xmlns:p14="http://schemas.microsoft.com/office/powerpoint/2010/main" val="269552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E1ED8-5072-B136-91DD-E4C6A1E4F6F5}"/>
              </a:ext>
            </a:extLst>
          </p:cNvPr>
          <p:cNvPicPr>
            <a:picLocks noChangeAspect="1"/>
          </p:cNvPicPr>
          <p:nvPr/>
        </p:nvPicPr>
        <p:blipFill rotWithShape="1">
          <a:blip r:embed="rId2"/>
          <a:srcRect t="13609" b="2396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5FEEBE6F-C325-D944-885D-FA6BF914E7D1}"/>
              </a:ext>
            </a:extLst>
          </p:cNvPr>
          <p:cNvSpPr txBox="1"/>
          <p:nvPr/>
        </p:nvSpPr>
        <p:spPr>
          <a:xfrm>
            <a:off x="349790" y="3960668"/>
            <a:ext cx="11492419" cy="2452687"/>
          </a:xfrm>
          <a:prstGeom prst="rect">
            <a:avLst/>
          </a:prstGeom>
        </p:spPr>
        <p:txBody>
          <a:bodyPr vert="horz" lIns="91440" tIns="45720" rIns="91440" bIns="45720" rtlCol="0" anchor="ctr">
            <a:noAutofit/>
          </a:bodyPr>
          <a:lstStyle/>
          <a:p>
            <a:pPr indent="-228600" algn="ctr">
              <a:lnSpc>
                <a:spcPct val="90000"/>
              </a:lnSpc>
              <a:spcAft>
                <a:spcPts val="600"/>
              </a:spcAft>
              <a:buFont typeface="Arial" panose="020B0604020202020204" pitchFamily="34" charset="0"/>
              <a:buChar char="•"/>
            </a:pPr>
            <a:r>
              <a:rPr lang="en-US" sz="4000" dirty="0">
                <a:latin typeface="Bookman Old Style" panose="02050604050505020204" pitchFamily="18" charset="0"/>
              </a:rPr>
              <a:t>However, to pass the Articles of Confederation, the states that claimed land in the Northwest Territory gave up those claims.  This land was now controlled by the national government.</a:t>
            </a:r>
          </a:p>
        </p:txBody>
      </p:sp>
    </p:spTree>
    <p:extLst>
      <p:ext uri="{BB962C8B-B14F-4D97-AF65-F5344CB8AC3E}">
        <p14:creationId xmlns:p14="http://schemas.microsoft.com/office/powerpoint/2010/main" val="300683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10836" y="332509"/>
            <a:ext cx="11928764" cy="2554545"/>
          </a:xfrm>
          <a:prstGeom prst="rect">
            <a:avLst/>
          </a:prstGeom>
          <a:noFill/>
        </p:spPr>
        <p:txBody>
          <a:bodyPr wrap="square" rtlCol="0">
            <a:spAutoFit/>
          </a:bodyPr>
          <a:lstStyle/>
          <a:p>
            <a:pPr algn="ctr"/>
            <a:r>
              <a:rPr lang="en-US" sz="4000" dirty="0">
                <a:latin typeface="Bookman Old Style" panose="02050604050505020204" pitchFamily="18" charset="0"/>
              </a:rPr>
              <a:t>The national government now had to come up with a plan to govern the territory.  Like many other issues of the time, there was a variety of ideas and much disagreeing.</a:t>
            </a:r>
          </a:p>
        </p:txBody>
      </p:sp>
      <p:pic>
        <p:nvPicPr>
          <p:cNvPr id="4" name="Picture 3">
            <a:extLst>
              <a:ext uri="{FF2B5EF4-FFF2-40B4-BE49-F238E27FC236}">
                <a16:creationId xmlns:a16="http://schemas.microsoft.com/office/drawing/2014/main" id="{861E8101-DBA2-930A-6582-967804C29B01}"/>
              </a:ext>
            </a:extLst>
          </p:cNvPr>
          <p:cNvPicPr>
            <a:picLocks noChangeAspect="1"/>
          </p:cNvPicPr>
          <p:nvPr/>
        </p:nvPicPr>
        <p:blipFill>
          <a:blip r:embed="rId2"/>
          <a:stretch>
            <a:fillRect/>
          </a:stretch>
        </p:blipFill>
        <p:spPr>
          <a:xfrm>
            <a:off x="3216604" y="3096491"/>
            <a:ext cx="6087545" cy="3429000"/>
          </a:xfrm>
          <a:prstGeom prst="rect">
            <a:avLst/>
          </a:prstGeom>
        </p:spPr>
      </p:pic>
    </p:spTree>
    <p:extLst>
      <p:ext uri="{BB962C8B-B14F-4D97-AF65-F5344CB8AC3E}">
        <p14:creationId xmlns:p14="http://schemas.microsoft.com/office/powerpoint/2010/main" val="346464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1CC5389-CB4A-43B7-9A0E-5447CE0BC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017160F5-4BB5-41FB-B2D8-0AE0A6D7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5AB10530-0B6F-40EF-9B05-F388D1BCB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Color">
            <a:extLst>
              <a:ext uri="{FF2B5EF4-FFF2-40B4-BE49-F238E27FC236}">
                <a16:creationId xmlns:a16="http://schemas.microsoft.com/office/drawing/2014/main" id="{145B2F28-3A18-4BC2-8E92-9AF66F147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95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BC3F0A6-9DD7-B485-7CC0-6611F1852BF0}"/>
              </a:ext>
            </a:extLst>
          </p:cNvPr>
          <p:cNvPicPr>
            <a:picLocks noChangeAspect="1"/>
          </p:cNvPicPr>
          <p:nvPr/>
        </p:nvPicPr>
        <p:blipFill rotWithShape="1">
          <a:blip r:embed="rId2"/>
          <a:srcRect l="9375" r="1" b="1"/>
          <a:stretch/>
        </p:blipFill>
        <p:spPr>
          <a:xfrm>
            <a:off x="4747307" y="653615"/>
            <a:ext cx="6702822" cy="5540004"/>
          </a:xfrm>
          <a:prstGeom prst="rect">
            <a:avLst/>
          </a:prstGeom>
        </p:spPr>
      </p:pic>
      <p:grpSp>
        <p:nvGrpSpPr>
          <p:cNvPr id="16" name="Group 15">
            <a:extLst>
              <a:ext uri="{FF2B5EF4-FFF2-40B4-BE49-F238E27FC236}">
                <a16:creationId xmlns:a16="http://schemas.microsoft.com/office/drawing/2014/main" id="{FA65A26F-1F64-451C-BFA2-F92410951F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7" name="Freeform: Shape 16">
              <a:extLst>
                <a:ext uri="{FF2B5EF4-FFF2-40B4-BE49-F238E27FC236}">
                  <a16:creationId xmlns:a16="http://schemas.microsoft.com/office/drawing/2014/main" id="{635C965A-C516-42B1-844F-9472408C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4C44BFB-148D-4919-BEE5-0138A35BC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D704AD9-4DAA-4F0F-8B02-8B765658A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9F0EF2-FB12-49A3-B73C-E38141A5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9A9DBF1-1403-4BE8-B87E-0393E9CDE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979BDB7-FA20-4F60-97B1-CF3696395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B7D32B5-D9D6-467E-8349-4A1A840FA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FEEBE6F-C325-D944-885D-FA6BF914E7D1}"/>
              </a:ext>
            </a:extLst>
          </p:cNvPr>
          <p:cNvSpPr txBox="1"/>
          <p:nvPr/>
        </p:nvSpPr>
        <p:spPr>
          <a:xfrm>
            <a:off x="833985" y="3001715"/>
            <a:ext cx="3913319" cy="290512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dirty="0">
                <a:solidFill>
                  <a:schemeClr val="tx2"/>
                </a:solidFill>
                <a:latin typeface="Bookman Old Style" panose="02050604050505020204" pitchFamily="18" charset="0"/>
                <a:ea typeface="+mj-ea"/>
                <a:cs typeface="+mj-cs"/>
              </a:rPr>
              <a:t>Through the debates on how to handle the Northwest Territory, new government regulations, or ordinances were made.</a:t>
            </a:r>
          </a:p>
        </p:txBody>
      </p:sp>
    </p:spTree>
    <p:extLst>
      <p:ext uri="{BB962C8B-B14F-4D97-AF65-F5344CB8AC3E}">
        <p14:creationId xmlns:p14="http://schemas.microsoft.com/office/powerpoint/2010/main" val="284136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EBE6F-C325-D944-885D-FA6BF914E7D1}"/>
              </a:ext>
            </a:extLst>
          </p:cNvPr>
          <p:cNvSpPr txBox="1"/>
          <p:nvPr/>
        </p:nvSpPr>
        <p:spPr>
          <a:xfrm>
            <a:off x="110836" y="332509"/>
            <a:ext cx="11928764" cy="2554545"/>
          </a:xfrm>
          <a:prstGeom prst="rect">
            <a:avLst/>
          </a:prstGeom>
          <a:noFill/>
        </p:spPr>
        <p:txBody>
          <a:bodyPr wrap="square" rtlCol="0">
            <a:spAutoFit/>
          </a:bodyPr>
          <a:lstStyle/>
          <a:p>
            <a:pPr algn="ctr"/>
            <a:r>
              <a:rPr lang="en-US" sz="4000" dirty="0">
                <a:latin typeface="Bookman Old Style" panose="02050604050505020204" pitchFamily="18" charset="0"/>
              </a:rPr>
              <a:t>The first ordinance was the Ordinance of 1785.  This ordinance called for the land to be surveyed and sold.  To survey land means to measure the land to create exact boundaries.</a:t>
            </a:r>
          </a:p>
        </p:txBody>
      </p:sp>
      <p:pic>
        <p:nvPicPr>
          <p:cNvPr id="2" name="Picture 1">
            <a:extLst>
              <a:ext uri="{FF2B5EF4-FFF2-40B4-BE49-F238E27FC236}">
                <a16:creationId xmlns:a16="http://schemas.microsoft.com/office/drawing/2014/main" id="{9556293C-E274-5722-7B0B-79F40F7716DB}"/>
              </a:ext>
            </a:extLst>
          </p:cNvPr>
          <p:cNvPicPr>
            <a:picLocks noChangeAspect="1"/>
          </p:cNvPicPr>
          <p:nvPr/>
        </p:nvPicPr>
        <p:blipFill>
          <a:blip r:embed="rId2"/>
          <a:stretch>
            <a:fillRect/>
          </a:stretch>
        </p:blipFill>
        <p:spPr>
          <a:xfrm>
            <a:off x="1138303" y="2887054"/>
            <a:ext cx="5355406" cy="3722903"/>
          </a:xfrm>
          <a:prstGeom prst="rect">
            <a:avLst/>
          </a:prstGeom>
        </p:spPr>
      </p:pic>
      <p:pic>
        <p:nvPicPr>
          <p:cNvPr id="4" name="Picture 3">
            <a:extLst>
              <a:ext uri="{FF2B5EF4-FFF2-40B4-BE49-F238E27FC236}">
                <a16:creationId xmlns:a16="http://schemas.microsoft.com/office/drawing/2014/main" id="{AE2522EC-6738-840A-6BA8-73520481D326}"/>
              </a:ext>
            </a:extLst>
          </p:cNvPr>
          <p:cNvPicPr>
            <a:picLocks noChangeAspect="1"/>
          </p:cNvPicPr>
          <p:nvPr/>
        </p:nvPicPr>
        <p:blipFill>
          <a:blip r:embed="rId3"/>
          <a:stretch>
            <a:fillRect/>
          </a:stretch>
        </p:blipFill>
        <p:spPr>
          <a:xfrm>
            <a:off x="7992080" y="2887054"/>
            <a:ext cx="2476481" cy="3735020"/>
          </a:xfrm>
          <a:prstGeom prst="rect">
            <a:avLst/>
          </a:prstGeom>
        </p:spPr>
      </p:pic>
    </p:spTree>
    <p:extLst>
      <p:ext uri="{BB962C8B-B14F-4D97-AF65-F5344CB8AC3E}">
        <p14:creationId xmlns:p14="http://schemas.microsoft.com/office/powerpoint/2010/main" val="2028349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TotalTime>
  <Words>492</Words>
  <Application>Microsoft Office PowerPoint</Application>
  <PresentationFormat>Widescreen</PresentationFormat>
  <Paragraphs>32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2</cp:revision>
  <dcterms:created xsi:type="dcterms:W3CDTF">2024-05-21T17:11:29Z</dcterms:created>
  <dcterms:modified xsi:type="dcterms:W3CDTF">2024-05-21T19:51:38Z</dcterms:modified>
</cp:coreProperties>
</file>